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6" r:id="rId1"/>
  </p:sldMasterIdLst>
  <p:sldIdLst>
    <p:sldId id="257" r:id="rId2"/>
    <p:sldId id="414" r:id="rId3"/>
    <p:sldId id="258" r:id="rId4"/>
    <p:sldId id="415" r:id="rId5"/>
    <p:sldId id="416" r:id="rId6"/>
    <p:sldId id="259" r:id="rId7"/>
    <p:sldId id="260" r:id="rId8"/>
    <p:sldId id="264" r:id="rId9"/>
    <p:sldId id="262" r:id="rId10"/>
    <p:sldId id="26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5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E5486-347A-9D4B-A5B5-C891C804C3B8}" type="datetimeFigureOut">
              <a:rPr kumimoji="1" lang="zh-TW" altLang="en-US" smtClean="0"/>
              <a:t>2025/3/4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267C9-A089-4241-A31A-D10AD6155114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7327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E5486-347A-9D4B-A5B5-C891C804C3B8}" type="datetimeFigureOut">
              <a:rPr kumimoji="1" lang="zh-TW" altLang="en-US" smtClean="0"/>
              <a:t>2025/3/4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267C9-A089-4241-A31A-D10AD615511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296716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E5486-347A-9D4B-A5B5-C891C804C3B8}" type="datetimeFigureOut">
              <a:rPr kumimoji="1" lang="zh-TW" altLang="en-US" smtClean="0"/>
              <a:t>2025/3/4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267C9-A089-4241-A31A-D10AD615511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727608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E5486-347A-9D4B-A5B5-C891C804C3B8}" type="datetimeFigureOut">
              <a:rPr kumimoji="1" lang="zh-TW" altLang="en-US" smtClean="0"/>
              <a:t>2025/3/4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267C9-A089-4241-A31A-D10AD615511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388774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E5486-347A-9D4B-A5B5-C891C804C3B8}" type="datetimeFigureOut">
              <a:rPr kumimoji="1" lang="zh-TW" altLang="en-US" smtClean="0"/>
              <a:t>2025/3/4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267C9-A089-4241-A31A-D10AD6155114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5665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E5486-347A-9D4B-A5B5-C891C804C3B8}" type="datetimeFigureOut">
              <a:rPr kumimoji="1" lang="zh-TW" altLang="en-US" smtClean="0"/>
              <a:t>2025/3/4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267C9-A089-4241-A31A-D10AD615511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048618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E5486-347A-9D4B-A5B5-C891C804C3B8}" type="datetimeFigureOut">
              <a:rPr kumimoji="1" lang="zh-TW" altLang="en-US" smtClean="0"/>
              <a:t>2025/3/4</a:t>
            </a:fld>
            <a:endParaRPr kumimoji="1"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267C9-A089-4241-A31A-D10AD615511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705646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E5486-347A-9D4B-A5B5-C891C804C3B8}" type="datetimeFigureOut">
              <a:rPr kumimoji="1" lang="zh-TW" altLang="en-US" smtClean="0"/>
              <a:t>2025/3/4</a:t>
            </a:fld>
            <a:endParaRPr kumimoji="1"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267C9-A089-4241-A31A-D10AD615511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3140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E5486-347A-9D4B-A5B5-C891C804C3B8}" type="datetimeFigureOut">
              <a:rPr kumimoji="1" lang="zh-TW" altLang="en-US" smtClean="0"/>
              <a:t>2025/3/4</a:t>
            </a:fld>
            <a:endParaRPr kumimoji="1"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267C9-A089-4241-A31A-D10AD615511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008276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64E5486-347A-9D4B-A5B5-C891C804C3B8}" type="datetimeFigureOut">
              <a:rPr kumimoji="1" lang="zh-TW" altLang="en-US" smtClean="0"/>
              <a:t>2025/3/4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43267C9-A089-4241-A31A-D10AD615511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71804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E5486-347A-9D4B-A5B5-C891C804C3B8}" type="datetimeFigureOut">
              <a:rPr kumimoji="1" lang="zh-TW" altLang="en-US" smtClean="0"/>
              <a:t>2025/3/4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267C9-A089-4241-A31A-D10AD615511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290495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64E5486-347A-9D4B-A5B5-C891C804C3B8}" type="datetimeFigureOut">
              <a:rPr kumimoji="1" lang="zh-TW" altLang="en-US" smtClean="0"/>
              <a:t>2025/3/4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43267C9-A089-4241-A31A-D10AD6155114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5849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&#36890;&#35672;&#28085;&#39178;&#30003;&#35531;&#21934;(112).odt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97280" y="2643446"/>
            <a:ext cx="10058400" cy="1681665"/>
          </a:xfrm>
        </p:spPr>
        <p:txBody>
          <a:bodyPr/>
          <a:lstStyle/>
          <a:p>
            <a:r>
              <a:rPr lang="zh-TW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通識涵養說明</a:t>
            </a:r>
          </a:p>
        </p:txBody>
      </p:sp>
    </p:spTree>
    <p:extLst>
      <p:ext uri="{BB962C8B-B14F-4D97-AF65-F5344CB8AC3E}">
        <p14:creationId xmlns:p14="http://schemas.microsoft.com/office/powerpoint/2010/main" val="2648485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6062" y="74180"/>
            <a:ext cx="10515600" cy="1325563"/>
          </a:xfrm>
        </p:spPr>
        <p:txBody>
          <a:bodyPr/>
          <a:lstStyle/>
          <a:p>
            <a:r>
              <a:rPr lang="en-US" altLang="zh-TW" b="1" dirty="0"/>
              <a:t>5.</a:t>
            </a:r>
            <a:r>
              <a:rPr lang="zh-TW" altLang="en-US" b="1" dirty="0"/>
              <a:t>活動結束後兩週內繳交資料：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97130" y="1825625"/>
            <a:ext cx="11182003" cy="4735432"/>
          </a:xfrm>
        </p:spPr>
        <p:txBody>
          <a:bodyPr>
            <a:normAutofit/>
          </a:bodyPr>
          <a:lstStyle/>
          <a:p>
            <a:r>
              <a:rPr lang="en-US" altLang="zh-TW" sz="2800" dirty="0"/>
              <a:t>(1)</a:t>
            </a:r>
            <a:r>
              <a:rPr lang="zh-TW" altLang="zh-TW" sz="2800" dirty="0"/>
              <a:t>活動成果報告：請簡述活動內容的過程及反思。</a:t>
            </a:r>
            <a:br>
              <a:rPr lang="en-US" altLang="zh-TW" sz="2800" dirty="0"/>
            </a:br>
            <a:r>
              <a:rPr lang="en-US" altLang="zh-TW" sz="2800" dirty="0"/>
              <a:t>(2)</a:t>
            </a:r>
            <a:r>
              <a:rPr lang="zh-TW" altLang="zh-TW" sz="2800" dirty="0"/>
              <a:t>活動照片：請附上照片於成果報告後。</a:t>
            </a:r>
            <a:endParaRPr lang="en-US" altLang="zh-TW" sz="2800" dirty="0"/>
          </a:p>
          <a:p>
            <a:r>
              <a:rPr lang="en-US" altLang="zh-TW" sz="2800" dirty="0"/>
              <a:t>(3)</a:t>
            </a:r>
            <a:r>
              <a:rPr lang="zh-TW" altLang="en-US" sz="2800" dirty="0"/>
              <a:t>活動相關證明</a:t>
            </a:r>
            <a:r>
              <a:rPr lang="en-US" altLang="zh-TW" sz="2800" dirty="0"/>
              <a:t>(</a:t>
            </a:r>
            <a:r>
              <a:rPr lang="zh-TW" altLang="en-US" sz="2800" dirty="0"/>
              <a:t>講座宣傳文宣</a:t>
            </a:r>
            <a:r>
              <a:rPr lang="en-US" altLang="zh-TW" sz="2800" dirty="0"/>
              <a:t>)</a:t>
            </a:r>
          </a:p>
          <a:p>
            <a:r>
              <a:rPr lang="en-US" altLang="zh-TW" sz="2800" dirty="0"/>
              <a:t>(4)</a:t>
            </a:r>
            <a:r>
              <a:rPr lang="zh-TW" altLang="en-US" sz="2800" dirty="0"/>
              <a:t>活動認證文件</a:t>
            </a:r>
            <a:r>
              <a:rPr lang="en-US" altLang="zh-TW" sz="2800" dirty="0"/>
              <a:t>(</a:t>
            </a:r>
            <a:r>
              <a:rPr lang="zh-TW" altLang="en-US" sz="2800" dirty="0"/>
              <a:t>心得報告或回饋表單</a:t>
            </a:r>
            <a:r>
              <a:rPr lang="en-US" altLang="zh-TW" sz="2800" dirty="0"/>
              <a:t>)</a:t>
            </a:r>
            <a:br>
              <a:rPr lang="en-US" altLang="zh-TW" sz="2800" dirty="0"/>
            </a:br>
            <a:r>
              <a:rPr lang="en-US" altLang="zh-TW" sz="2800" dirty="0"/>
              <a:t>(5)</a:t>
            </a:r>
            <a:r>
              <a:rPr lang="zh-TW" altLang="zh-TW" sz="2800" dirty="0"/>
              <a:t>簽到表：請用本單位簽到表並附上</a:t>
            </a:r>
            <a:r>
              <a:rPr lang="zh-TW" altLang="zh-TW" sz="2800" b="1" dirty="0"/>
              <a:t>正本</a:t>
            </a:r>
            <a:r>
              <a:rPr lang="zh-TW" altLang="zh-TW" sz="2800" dirty="0"/>
              <a:t>，若需留檔請自行留存影本。</a:t>
            </a:r>
            <a:r>
              <a:rPr lang="zh-TW" altLang="zh-TW" sz="2800" b="1" u="sng" dirty="0"/>
              <a:t>簽到表電子檔</a:t>
            </a:r>
            <a:r>
              <a:rPr lang="en-US" altLang="zh-TW" sz="2800" b="1" u="sng" dirty="0"/>
              <a:t>(excel)</a:t>
            </a:r>
            <a:r>
              <a:rPr lang="zh-TW" altLang="zh-TW" sz="2800" dirty="0"/>
              <a:t>，請傳至：</a:t>
            </a:r>
            <a:r>
              <a:rPr lang="en-US" altLang="zh-TW" sz="2800" dirty="0"/>
              <a:t>fgugec@gmail.com</a:t>
            </a:r>
            <a:r>
              <a:rPr lang="zh-TW" altLang="zh-TW" sz="2800" dirty="0"/>
              <a:t>通識中心，主旨輸入「學期</a:t>
            </a:r>
            <a:r>
              <a:rPr lang="en-US" altLang="zh-TW" sz="2800" dirty="0"/>
              <a:t> </a:t>
            </a:r>
            <a:r>
              <a:rPr lang="zh-TW" altLang="zh-TW" sz="2800" dirty="0"/>
              <a:t>主辦單位</a:t>
            </a:r>
            <a:r>
              <a:rPr lang="en-US" altLang="zh-TW" sz="2800" dirty="0"/>
              <a:t> </a:t>
            </a:r>
            <a:r>
              <a:rPr lang="zh-TW" altLang="zh-TW" sz="2800" dirty="0"/>
              <a:t>活動名稱</a:t>
            </a:r>
            <a:r>
              <a:rPr lang="en-US" altLang="zh-TW" sz="2800" dirty="0"/>
              <a:t>-</a:t>
            </a:r>
            <a:r>
              <a:rPr lang="zh-TW" altLang="zh-TW" sz="2800" dirty="0"/>
              <a:t>名單電子檔」，例如</a:t>
            </a:r>
            <a:r>
              <a:rPr lang="zh-TW" altLang="zh-TW" sz="2800" b="1" u="sng" dirty="0"/>
              <a:t>「</a:t>
            </a:r>
            <a:r>
              <a:rPr lang="en-US" altLang="zh-TW" sz="2800" b="1" u="sng" dirty="0"/>
              <a:t>112-1 </a:t>
            </a:r>
            <a:r>
              <a:rPr lang="zh-TW" altLang="zh-TW" sz="2800" b="1" u="sng" dirty="0"/>
              <a:t>通識中心 通識涵養說明</a:t>
            </a:r>
            <a:r>
              <a:rPr lang="en-US" altLang="zh-TW" sz="2800" b="1" u="sng" dirty="0"/>
              <a:t>-</a:t>
            </a:r>
            <a:r>
              <a:rPr lang="zh-TW" altLang="zh-TW" sz="2800" b="1" u="sng" dirty="0"/>
              <a:t>名單電子檔」</a:t>
            </a:r>
            <a:r>
              <a:rPr lang="zh-TW" altLang="zh-TW" sz="2800" dirty="0"/>
              <a:t>。</a:t>
            </a:r>
          </a:p>
          <a:p>
            <a:r>
              <a:rPr lang="zh-TW" altLang="zh-TW" sz="2800" b="1" dirty="0"/>
              <a:t>※</a:t>
            </a:r>
            <a:r>
              <a:rPr lang="zh-TW" altLang="zh-TW" sz="2800" dirty="0"/>
              <a:t>若使用簽到簽退表，請</a:t>
            </a:r>
            <a:r>
              <a:rPr lang="zh-TW" altLang="zh-TW" sz="2800" b="1" dirty="0"/>
              <a:t>主辦單位</a:t>
            </a:r>
            <a:r>
              <a:rPr lang="zh-TW" altLang="zh-TW" sz="2800" dirty="0"/>
              <a:t>確實檢查，例：某同學進行簽到卻未簽退，請主辦單位記得劃掉該同學姓名。</a:t>
            </a:r>
          </a:p>
        </p:txBody>
      </p:sp>
    </p:spTree>
    <p:extLst>
      <p:ext uri="{BB962C8B-B14F-4D97-AF65-F5344CB8AC3E}">
        <p14:creationId xmlns:p14="http://schemas.microsoft.com/office/powerpoint/2010/main" val="1937289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2F9881D-AAC4-4C29-B596-E20AFA700AEF}"/>
              </a:ext>
            </a:extLst>
          </p:cNvPr>
          <p:cNvSpPr/>
          <p:nvPr/>
        </p:nvSpPr>
        <p:spPr>
          <a:xfrm>
            <a:off x="187904" y="90511"/>
            <a:ext cx="78790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實踐學校教育目標的通識課程設計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528" y="943581"/>
            <a:ext cx="8033603" cy="422201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512094" y="5211367"/>
            <a:ext cx="8771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本校通識教育課程的理念，在於激發學生學習興趣，達成自主學習之目標，培養學生在未來生涯中，具備終身學習的基礎與能力。其中規劃現代書院實踐課程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生命教育課群、生活教育課群及生涯教育課群等課程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，即屬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實踐本校教育目標的重要設計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951700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通識涵養</a:t>
            </a:r>
            <a:r>
              <a:rPr lang="en-US" altLang="zh-TW" dirty="0">
                <a:latin typeface="Kaiti TC" panose="02010600040101010101" pitchFamily="2" charset="-120"/>
                <a:ea typeface="Kaiti TC" panose="02010600040101010101" pitchFamily="2" charset="-120"/>
              </a:rPr>
              <a:t>(20</a:t>
            </a:r>
            <a:r>
              <a:rPr lang="zh-TW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場</a:t>
            </a:r>
            <a:r>
              <a:rPr lang="en-US" altLang="zh-TW" dirty="0">
                <a:latin typeface="Kaiti TC" panose="02010600040101010101" pitchFamily="2" charset="-120"/>
                <a:ea typeface="Kaiti TC" panose="02010600040101010101" pitchFamily="2" charset="-120"/>
              </a:rPr>
              <a:t>)</a:t>
            </a:r>
            <a:endParaRPr lang="zh-TW" altLang="en-US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sz="4400" dirty="0">
                <a:latin typeface="Kaiti TC" panose="02010600040101010101" pitchFamily="2" charset="-120"/>
                <a:ea typeface="Kaiti TC" panose="02010600040101010101" pitchFamily="2" charset="-120"/>
              </a:rPr>
              <a:t>＊「通識涵養」課程</a:t>
            </a:r>
            <a:endParaRPr lang="en-US" altLang="zh-TW" sz="4400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pPr marL="0" indent="0">
              <a:buNone/>
            </a:pPr>
            <a:r>
              <a:rPr lang="en-US" altLang="zh-TW" sz="4400" dirty="0">
                <a:latin typeface="Kaiti TC" panose="02010600040101010101" pitchFamily="2" charset="-120"/>
                <a:ea typeface="Kaiti TC" panose="02010600040101010101" pitchFamily="2" charset="-120"/>
              </a:rPr>
              <a:t>112</a:t>
            </a:r>
            <a:r>
              <a:rPr lang="zh-TW" altLang="en-US" sz="4400" dirty="0">
                <a:latin typeface="Kaiti TC" panose="02010600040101010101" pitchFamily="2" charset="-120"/>
                <a:ea typeface="Kaiti TC" panose="02010600040101010101" pitchFamily="2" charset="-120"/>
              </a:rPr>
              <a:t>學年度</a:t>
            </a:r>
            <a:r>
              <a:rPr lang="en-US" altLang="zh-TW" sz="4400" dirty="0">
                <a:latin typeface="Kaiti TC" panose="02010600040101010101" pitchFamily="2" charset="-120"/>
                <a:ea typeface="Kaiti TC" panose="02010600040101010101" pitchFamily="2" charset="-120"/>
              </a:rPr>
              <a:t>(</a:t>
            </a:r>
            <a:r>
              <a:rPr lang="zh-TW" altLang="en-US" sz="4400" dirty="0">
                <a:latin typeface="Kaiti TC" panose="02010600040101010101" pitchFamily="2" charset="-120"/>
                <a:ea typeface="Kaiti TC" panose="02010600040101010101" pitchFamily="2" charset="-120"/>
              </a:rPr>
              <a:t>含</a:t>
            </a:r>
            <a:r>
              <a:rPr lang="en-US" altLang="zh-TW" sz="4400" dirty="0">
                <a:latin typeface="Kaiti TC" panose="02010600040101010101" pitchFamily="2" charset="-120"/>
                <a:ea typeface="Kaiti TC" panose="02010600040101010101" pitchFamily="2" charset="-120"/>
              </a:rPr>
              <a:t>)</a:t>
            </a:r>
            <a:r>
              <a:rPr lang="zh-TW" altLang="en-US" sz="4400" dirty="0">
                <a:latin typeface="Kaiti TC" panose="02010600040101010101" pitchFamily="2" charset="-120"/>
                <a:ea typeface="Kaiti TC" panose="02010600040101010101" pitchFamily="2" charset="-120"/>
              </a:rPr>
              <a:t>後入學學士班學生畢業前須完成博雅涵養</a:t>
            </a:r>
            <a:r>
              <a:rPr lang="en-US" altLang="zh-TW" sz="4400" dirty="0">
                <a:solidFill>
                  <a:srgbClr val="FF0000"/>
                </a:solidFill>
                <a:latin typeface="Kaiti TC" panose="02010600040101010101" pitchFamily="2" charset="-120"/>
                <a:ea typeface="Kaiti TC" panose="02010600040101010101" pitchFamily="2" charset="-120"/>
              </a:rPr>
              <a:t>10</a:t>
            </a:r>
            <a:r>
              <a:rPr lang="zh-TW" altLang="en-US" sz="4400" dirty="0">
                <a:latin typeface="Kaiti TC" panose="02010600040101010101" pitchFamily="2" charset="-120"/>
                <a:ea typeface="Kaiti TC" panose="02010600040101010101" pitchFamily="2" charset="-120"/>
              </a:rPr>
              <a:t>場</a:t>
            </a:r>
            <a:r>
              <a:rPr lang="en-US" altLang="zh-TW" sz="4400" dirty="0">
                <a:latin typeface="Kaiti TC" panose="02010600040101010101" pitchFamily="2" charset="-120"/>
                <a:ea typeface="Kaiti TC" panose="02010600040101010101" pitchFamily="2" charset="-120"/>
              </a:rPr>
              <a:t>+</a:t>
            </a:r>
            <a:r>
              <a:rPr lang="zh-TW" altLang="en-US" sz="4400" dirty="0">
                <a:latin typeface="Kaiti TC" panose="02010600040101010101" pitchFamily="2" charset="-120"/>
                <a:ea typeface="Kaiti TC" panose="02010600040101010101" pitchFamily="2" charset="-120"/>
              </a:rPr>
              <a:t>書院涵養</a:t>
            </a:r>
            <a:r>
              <a:rPr lang="en-US" altLang="zh-TW" sz="4400" dirty="0">
                <a:solidFill>
                  <a:srgbClr val="FF0000"/>
                </a:solidFill>
                <a:latin typeface="Kaiti TC" panose="02010600040101010101" pitchFamily="2" charset="-120"/>
                <a:ea typeface="Kaiti TC" panose="02010600040101010101" pitchFamily="2" charset="-120"/>
              </a:rPr>
              <a:t>10</a:t>
            </a:r>
            <a:r>
              <a:rPr lang="zh-TW" altLang="en-US" sz="4400" dirty="0">
                <a:latin typeface="Kaiti TC" panose="02010600040101010101" pitchFamily="2" charset="-120"/>
                <a:ea typeface="Kaiti TC" panose="02010600040101010101" pitchFamily="2" charset="-120"/>
              </a:rPr>
              <a:t>場，共計</a:t>
            </a:r>
            <a:r>
              <a:rPr lang="en-US" altLang="zh-TW" sz="4400" dirty="0">
                <a:solidFill>
                  <a:srgbClr val="FF0000"/>
                </a:solidFill>
                <a:latin typeface="Kaiti TC" panose="02010600040101010101" pitchFamily="2" charset="-120"/>
                <a:ea typeface="Kaiti TC" panose="02010600040101010101" pitchFamily="2" charset="-120"/>
              </a:rPr>
              <a:t>20</a:t>
            </a:r>
            <a:r>
              <a:rPr lang="zh-TW" altLang="en-US" sz="4400" dirty="0">
                <a:latin typeface="Kaiti TC" panose="02010600040101010101" pitchFamily="2" charset="-120"/>
                <a:ea typeface="Kaiti TC" panose="02010600040101010101" pitchFamily="2" charset="-120"/>
              </a:rPr>
              <a:t>場講座。</a:t>
            </a:r>
            <a:endParaRPr lang="en-US" altLang="zh-TW" sz="4400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pPr marL="0" indent="0">
              <a:buNone/>
            </a:pPr>
            <a:r>
              <a:rPr lang="en-US" altLang="zh-TW" sz="4400" dirty="0">
                <a:latin typeface="Kaiti TC" panose="02010600040101010101" pitchFamily="2" charset="-120"/>
                <a:ea typeface="Kaiti TC" panose="02010600040101010101" pitchFamily="2" charset="-120"/>
              </a:rPr>
              <a:t>111</a:t>
            </a:r>
            <a:r>
              <a:rPr lang="zh-TW" altLang="en-US" sz="4400" dirty="0">
                <a:latin typeface="Kaiti TC" panose="02010600040101010101" pitchFamily="2" charset="-120"/>
                <a:ea typeface="Kaiti TC" panose="02010600040101010101" pitchFamily="2" charset="-120"/>
              </a:rPr>
              <a:t>學年度</a:t>
            </a:r>
            <a:r>
              <a:rPr lang="en-US" altLang="zh-TW" sz="4400" dirty="0">
                <a:latin typeface="Kaiti TC" panose="02010600040101010101" pitchFamily="2" charset="-120"/>
                <a:ea typeface="Kaiti TC" panose="02010600040101010101" pitchFamily="2" charset="-120"/>
              </a:rPr>
              <a:t>(</a:t>
            </a:r>
            <a:r>
              <a:rPr lang="zh-TW" altLang="en-US" sz="4400" dirty="0">
                <a:latin typeface="Kaiti TC" panose="02010600040101010101" pitchFamily="2" charset="-120"/>
                <a:ea typeface="Kaiti TC" panose="02010600040101010101" pitchFamily="2" charset="-120"/>
              </a:rPr>
              <a:t>含</a:t>
            </a:r>
            <a:r>
              <a:rPr lang="en-US" altLang="zh-TW" sz="4400" dirty="0">
                <a:latin typeface="Kaiti TC" panose="02010600040101010101" pitchFamily="2" charset="-120"/>
                <a:ea typeface="Kaiti TC" panose="02010600040101010101" pitchFamily="2" charset="-120"/>
              </a:rPr>
              <a:t>)</a:t>
            </a:r>
            <a:r>
              <a:rPr lang="zh-TW" altLang="en-US" sz="4400" dirty="0">
                <a:latin typeface="Kaiti TC" panose="02010600040101010101" pitchFamily="2" charset="-120"/>
                <a:ea typeface="Kaiti TC" panose="02010600040101010101" pitchFamily="2" charset="-120"/>
              </a:rPr>
              <a:t>以前入學學生需聽滿</a:t>
            </a:r>
            <a:r>
              <a:rPr lang="en-US" altLang="zh-TW" sz="4400" dirty="0">
                <a:solidFill>
                  <a:srgbClr val="FF0000"/>
                </a:solidFill>
                <a:latin typeface="Kaiti TC" panose="02010600040101010101" pitchFamily="2" charset="-120"/>
                <a:ea typeface="Kaiti TC" panose="02010600040101010101" pitchFamily="2" charset="-120"/>
              </a:rPr>
              <a:t>20</a:t>
            </a:r>
            <a:r>
              <a:rPr lang="en-US" altLang="zh-TW" sz="4400" dirty="0">
                <a:latin typeface="Kaiti TC" panose="02010600040101010101" pitchFamily="2" charset="-120"/>
                <a:ea typeface="Kaiti TC" panose="02010600040101010101" pitchFamily="2" charset="-120"/>
              </a:rPr>
              <a:t> </a:t>
            </a:r>
            <a:r>
              <a:rPr lang="zh-TW" altLang="en-US" sz="4400" dirty="0">
                <a:latin typeface="Kaiti TC" panose="02010600040101010101" pitchFamily="2" charset="-120"/>
                <a:ea typeface="Kaiti TC" panose="02010600040101010101" pitchFamily="2" charset="-120"/>
              </a:rPr>
              <a:t>場通識涵養</a:t>
            </a:r>
            <a:r>
              <a:rPr lang="en-US" altLang="zh-TW" sz="4400" dirty="0">
                <a:latin typeface="Kaiti TC" panose="02010600040101010101" pitchFamily="2" charset="-120"/>
                <a:ea typeface="Kaiti TC" panose="02010600040101010101" pitchFamily="2" charset="-120"/>
              </a:rPr>
              <a:t>(</a:t>
            </a:r>
            <a:r>
              <a:rPr lang="zh-TW" altLang="en-US" sz="4400" dirty="0">
                <a:latin typeface="Kaiti TC" panose="02010600040101010101" pitchFamily="2" charset="-120"/>
                <a:ea typeface="Kaiti TC" panose="02010600040101010101" pitchFamily="2" charset="-120"/>
              </a:rPr>
              <a:t>博雅或書院涵養皆可</a:t>
            </a:r>
            <a:r>
              <a:rPr lang="en-US" altLang="zh-TW" sz="4400" dirty="0">
                <a:latin typeface="Kaiti TC" panose="02010600040101010101" pitchFamily="2" charset="-120"/>
                <a:ea typeface="Kaiti TC" panose="02010600040101010101" pitchFamily="2" charset="-120"/>
              </a:rPr>
              <a:t>)</a:t>
            </a:r>
            <a:endParaRPr lang="zh-TW" altLang="en-US" sz="4400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69752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17241"/>
            <a:ext cx="10515600" cy="725397"/>
          </a:xfrm>
        </p:spPr>
        <p:txBody>
          <a:bodyPr/>
          <a:lstStyle/>
          <a:p>
            <a:r>
              <a:rPr lang="zh-TW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通識涵養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5730926"/>
            <a:ext cx="10645239" cy="8098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zh-TW" sz="2000" dirty="0">
                <a:latin typeface="Kaiti TC" panose="02010600040101010101" pitchFamily="2" charset="-120"/>
                <a:ea typeface="Kaiti TC" panose="02010600040101010101" pitchFamily="2" charset="-120"/>
              </a:rPr>
              <a:t>凡分享會、說明會、研習會、研討會、工作坊、成果發表（展）、無演講（表演）者或引言人等活動，非屬</a:t>
            </a:r>
            <a:r>
              <a:rPr lang="zh-TW" altLang="en-US" sz="2000" dirty="0">
                <a:latin typeface="Kaiti TC" panose="02010600040101010101" pitchFamily="2" charset="-120"/>
                <a:ea typeface="Kaiti TC" panose="02010600040101010101" pitchFamily="2" charset="-120"/>
              </a:rPr>
              <a:t>通識</a:t>
            </a:r>
            <a:r>
              <a:rPr lang="zh-TW" altLang="zh-TW" sz="2000" dirty="0">
                <a:latin typeface="Kaiti TC" panose="02010600040101010101" pitchFamily="2" charset="-120"/>
                <a:ea typeface="Kaiti TC" panose="02010600040101010101" pitchFamily="2" charset="-120"/>
              </a:rPr>
              <a:t>涵養範疇，無法申請通識講座認證。</a:t>
            </a:r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562CF7D4-6233-84A2-230F-DC2BF778B0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438107"/>
              </p:ext>
            </p:extLst>
          </p:nvPr>
        </p:nvGraphicFramePr>
        <p:xfrm>
          <a:off x="838200" y="1042638"/>
          <a:ext cx="10728366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1553">
                  <a:extLst>
                    <a:ext uri="{9D8B030D-6E8A-4147-A177-3AD203B41FA5}">
                      <a16:colId xmlns:a16="http://schemas.microsoft.com/office/drawing/2014/main" val="4116441855"/>
                    </a:ext>
                  </a:extLst>
                </a:gridCol>
                <a:gridCol w="4573541">
                  <a:extLst>
                    <a:ext uri="{9D8B030D-6E8A-4147-A177-3AD203B41FA5}">
                      <a16:colId xmlns:a16="http://schemas.microsoft.com/office/drawing/2014/main" val="1764129829"/>
                    </a:ext>
                  </a:extLst>
                </a:gridCol>
                <a:gridCol w="5403272">
                  <a:extLst>
                    <a:ext uri="{9D8B030D-6E8A-4147-A177-3AD203B41FA5}">
                      <a16:colId xmlns:a16="http://schemas.microsoft.com/office/drawing/2014/main" val="699642802"/>
                    </a:ext>
                  </a:extLst>
                </a:gridCol>
              </a:tblGrid>
              <a:tr h="511521"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800" dirty="0">
                          <a:latin typeface="Kaiti TC" panose="02010600040101010101" pitchFamily="2" charset="-120"/>
                          <a:ea typeface="Kaiti TC" panose="02010600040101010101" pitchFamily="2" charset="-120"/>
                        </a:rPr>
                        <a:t>目標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latin typeface="Kaiti TC" panose="02010600040101010101" pitchFamily="2" charset="-120"/>
                          <a:ea typeface="Kaiti TC" panose="02010600040101010101" pitchFamily="2" charset="-120"/>
                        </a:rPr>
                        <a:t>說明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821925"/>
                  </a:ext>
                </a:extLst>
              </a:tr>
              <a:tr h="1895638"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2400" b="1" dirty="0">
                          <a:solidFill>
                            <a:srgbClr val="FF0000"/>
                          </a:solidFill>
                          <a:latin typeface="Kaiti TC" panose="02010600040101010101" pitchFamily="2" charset="-120"/>
                          <a:ea typeface="Kaiti TC" panose="02010600040101010101" pitchFamily="2" charset="-120"/>
                        </a:rPr>
                        <a:t>博雅涵養</a:t>
                      </a:r>
                      <a:endParaRPr lang="zh-TW" altLang="en-US" sz="2400" dirty="0">
                        <a:solidFill>
                          <a:srgbClr val="FF0000"/>
                        </a:solidFill>
                        <a:latin typeface="Kaiti TC" panose="02010600040101010101" pitchFamily="2" charset="-120"/>
                        <a:ea typeface="Kaiti TC" panose="02010600040101010101" pitchFamily="2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zh-TW" sz="2000" b="0" kern="1200" dirty="0">
                          <a:solidFill>
                            <a:schemeClr val="tx1"/>
                          </a:solidFill>
                          <a:effectLst/>
                          <a:latin typeface="Kaiti TC" panose="02010600040101010101" pitchFamily="2" charset="-120"/>
                          <a:ea typeface="Kaiti TC" panose="02010600040101010101" pitchFamily="2" charset="-120"/>
                          <a:cs typeface="+mn-cs"/>
                        </a:rPr>
                        <a:t>以發揚人文精神與培養知類通達人才為主要目標，期使學生不僅於專業領域有所發展，更要涉獵自然世界基礎知識，關注人類生存之人文世界，成為能隨時對人類社會基本事務提出見解或觀點的知識分子</a:t>
                      </a:r>
                      <a:r>
                        <a:rPr lang="zh-TW" altLang="zh-TW" sz="2000" b="0" dirty="0">
                          <a:solidFill>
                            <a:schemeClr val="tx1"/>
                          </a:solidFill>
                          <a:effectLst/>
                          <a:latin typeface="Kaiti TC" panose="02010600040101010101" pitchFamily="2" charset="-120"/>
                          <a:ea typeface="Kaiti TC" panose="02010600040101010101" pitchFamily="2" charset="-120"/>
                        </a:rPr>
                        <a:t> </a:t>
                      </a:r>
                      <a:r>
                        <a:rPr lang="zh-TW" altLang="zh-TW" sz="2000" b="0" kern="1200" dirty="0">
                          <a:solidFill>
                            <a:schemeClr val="tx1"/>
                          </a:solidFill>
                          <a:effectLst/>
                          <a:latin typeface="Kaiti TC" panose="02010600040101010101" pitchFamily="2" charset="-120"/>
                          <a:ea typeface="Kaiti TC" panose="02010600040101010101" pitchFamily="2" charset="-120"/>
                          <a:cs typeface="+mn-cs"/>
                        </a:rPr>
                        <a:t>，以打開學生視界</a:t>
                      </a:r>
                      <a:r>
                        <a:rPr lang="zh-TW" altLang="en-US" sz="2000" b="0" kern="1200" dirty="0">
                          <a:solidFill>
                            <a:schemeClr val="tx1"/>
                          </a:solidFill>
                          <a:effectLst/>
                          <a:latin typeface="Kaiti TC" panose="02010600040101010101" pitchFamily="2" charset="-120"/>
                          <a:ea typeface="Kaiti TC" panose="02010600040101010101" pitchFamily="2" charset="-120"/>
                          <a:cs typeface="+mn-cs"/>
                        </a:rPr>
                        <a:t>。</a:t>
                      </a:r>
                      <a:endParaRPr lang="zh-TW" altLang="en-US" sz="2000" b="0" dirty="0">
                        <a:solidFill>
                          <a:schemeClr val="tx1"/>
                        </a:solidFill>
                        <a:latin typeface="Kaiti TC" panose="02010600040101010101" pitchFamily="2" charset="-120"/>
                        <a:ea typeface="Kaiti TC" panose="02010600040101010101" pitchFamily="2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000" dirty="0">
                          <a:latin typeface="Kaiti TC" panose="02010600040101010101" pitchFamily="2" charset="-120"/>
                          <a:ea typeface="Kaiti TC" panose="02010600040101010101" pitchFamily="2" charset="-120"/>
                        </a:rPr>
                        <a:t>經</a:t>
                      </a:r>
                      <a:r>
                        <a:rPr lang="zh-TW" altLang="en-US" sz="2000" dirty="0">
                          <a:latin typeface="Kaiti TC" panose="02010600040101010101" pitchFamily="2" charset="-120"/>
                          <a:ea typeface="Kaiti TC" panose="02010600040101010101" pitchFamily="2" charset="-120"/>
                        </a:rPr>
                        <a:t>通委會</a:t>
                      </a:r>
                      <a:r>
                        <a:rPr lang="zh-TW" altLang="zh-TW" sz="2000" dirty="0">
                          <a:latin typeface="Kaiti TC" panose="02010600040101010101" pitchFamily="2" charset="-120"/>
                          <a:ea typeface="Kaiti TC" panose="02010600040101010101" pitchFamily="2" charset="-120"/>
                        </a:rPr>
                        <a:t>審核通過；主題應符合</a:t>
                      </a:r>
                      <a:r>
                        <a:rPr lang="zh-TW" altLang="en-US" sz="2000" b="1" dirty="0">
                          <a:latin typeface="Kaiti TC" panose="02010600040101010101" pitchFamily="2" charset="-120"/>
                          <a:ea typeface="Kaiti TC" panose="02010600040101010101" pitchFamily="2" charset="-120"/>
                        </a:rPr>
                        <a:t>博雅</a:t>
                      </a:r>
                      <a:r>
                        <a:rPr lang="zh-TW" altLang="zh-TW" sz="2000" dirty="0">
                          <a:latin typeface="Kaiti TC" panose="02010600040101010101" pitchFamily="2" charset="-120"/>
                          <a:ea typeface="Kaiti TC" panose="02010600040101010101" pitchFamily="2" charset="-120"/>
                        </a:rPr>
                        <a:t>教育內涵</a:t>
                      </a:r>
                      <a:r>
                        <a:rPr lang="zh-TW" altLang="en-US" sz="2000" dirty="0">
                          <a:latin typeface="Kaiti TC" panose="02010600040101010101" pitchFamily="2" charset="-120"/>
                          <a:ea typeface="Kaiti TC" panose="02010600040101010101" pitchFamily="2" charset="-120"/>
                        </a:rPr>
                        <a:t>（自然科學、社會科學、人文藝術）、</a:t>
                      </a:r>
                      <a:r>
                        <a:rPr lang="zh-TW" altLang="zh-TW" sz="2000" dirty="0">
                          <a:latin typeface="Kaiti TC" panose="02010600040101010101" pitchFamily="2" charset="-120"/>
                          <a:ea typeface="Kaiti TC" panose="02010600040101010101" pitchFamily="2" charset="-120"/>
                        </a:rPr>
                        <a:t>當代重要議題</a:t>
                      </a:r>
                      <a:r>
                        <a:rPr lang="zh-TW" altLang="en-US" sz="2000" dirty="0">
                          <a:latin typeface="Kaiti TC" panose="02010600040101010101" pitchFamily="2" charset="-120"/>
                          <a:ea typeface="Kaiti TC" panose="02010600040101010101" pitchFamily="2" charset="-120"/>
                        </a:rPr>
                        <a:t>（</a:t>
                      </a:r>
                      <a:r>
                        <a:rPr lang="en-US" altLang="zh-TW" sz="2000" dirty="0">
                          <a:latin typeface="Kaiti TC" panose="02010600040101010101" pitchFamily="2" charset="-120"/>
                          <a:ea typeface="Kaiti TC" panose="02010600040101010101" pitchFamily="2" charset="-120"/>
                        </a:rPr>
                        <a:t>SDGs</a:t>
                      </a:r>
                      <a:r>
                        <a:rPr lang="zh-TW" altLang="en-US" sz="2000" dirty="0">
                          <a:latin typeface="Kaiti TC" panose="02010600040101010101" pitchFamily="2" charset="-120"/>
                          <a:ea typeface="Kaiti TC" panose="02010600040101010101" pitchFamily="2" charset="-120"/>
                        </a:rPr>
                        <a:t>等）</a:t>
                      </a:r>
                      <a:r>
                        <a:rPr lang="zh-TW" altLang="zh-TW" sz="2000" dirty="0">
                          <a:latin typeface="Kaiti TC" panose="02010600040101010101" pitchFamily="2" charset="-120"/>
                          <a:ea typeface="Kaiti TC" panose="02010600040101010101" pitchFamily="2" charset="-120"/>
                        </a:rPr>
                        <a:t>、</a:t>
                      </a:r>
                      <a:r>
                        <a:rPr lang="zh-TW" altLang="en-US" sz="2000" dirty="0">
                          <a:latin typeface="Kaiti TC" panose="02010600040101010101" pitchFamily="2" charset="-120"/>
                          <a:ea typeface="Kaiti TC" panose="02010600040101010101" pitchFamily="2" charset="-120"/>
                        </a:rPr>
                        <a:t>數位科技</a:t>
                      </a:r>
                      <a:r>
                        <a:rPr lang="zh-TW" altLang="zh-TW" sz="2000" dirty="0">
                          <a:latin typeface="Kaiti TC" panose="02010600040101010101" pitchFamily="2" charset="-120"/>
                          <a:ea typeface="Kaiti TC" panose="02010600040101010101" pitchFamily="2" charset="-120"/>
                        </a:rPr>
                        <a:t>、</a:t>
                      </a:r>
                      <a:r>
                        <a:rPr lang="zh-TW" altLang="en-US" sz="2000" dirty="0">
                          <a:latin typeface="Kaiti TC" panose="02010600040101010101" pitchFamily="2" charset="-120"/>
                          <a:ea typeface="Kaiti TC" panose="02010600040101010101" pitchFamily="2" charset="-120"/>
                        </a:rPr>
                        <a:t>國防教育、</a:t>
                      </a:r>
                      <a:r>
                        <a:rPr lang="zh-TW" altLang="zh-TW" sz="2000" dirty="0">
                          <a:latin typeface="Kaiti TC" panose="02010600040101010101" pitchFamily="2" charset="-120"/>
                          <a:ea typeface="Kaiti TC" panose="02010600040101010101" pitchFamily="2" charset="-120"/>
                        </a:rPr>
                        <a:t>運動欣賞、山海環境體驗等</a:t>
                      </a:r>
                      <a:r>
                        <a:rPr lang="zh-TW" altLang="en-US" sz="2000" dirty="0">
                          <a:latin typeface="Kaiti TC" panose="02010600040101010101" pitchFamily="2" charset="-120"/>
                          <a:ea typeface="Kaiti TC" panose="02010600040101010101" pitchFamily="2" charset="-120"/>
                        </a:rPr>
                        <a:t>之講座或教育活動</a:t>
                      </a:r>
                      <a:r>
                        <a:rPr lang="zh-TW" altLang="zh-TW" sz="2000" dirty="0">
                          <a:latin typeface="Kaiti TC" panose="02010600040101010101" pitchFamily="2" charset="-120"/>
                          <a:ea typeface="Kaiti TC" panose="02010600040101010101" pitchFamily="2" charset="-120"/>
                        </a:rPr>
                        <a:t>。</a:t>
                      </a:r>
                      <a:endParaRPr lang="zh-TW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1212491"/>
                  </a:ext>
                </a:extLst>
              </a:tr>
              <a:tr h="2196533"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2400" b="1" dirty="0">
                          <a:solidFill>
                            <a:srgbClr val="FF0000"/>
                          </a:solidFill>
                          <a:latin typeface="Kaiti TC" panose="02010600040101010101" pitchFamily="2" charset="-120"/>
                          <a:ea typeface="Kaiti TC" panose="02010600040101010101" pitchFamily="2" charset="-120"/>
                        </a:rPr>
                        <a:t>書院涵養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000" kern="1200" dirty="0">
                          <a:solidFill>
                            <a:schemeClr val="dk1"/>
                          </a:solidFill>
                          <a:effectLst/>
                          <a:latin typeface="Kaiti TC" panose="02010600040101010101" pitchFamily="2" charset="-120"/>
                          <a:ea typeface="Kaiti TC" panose="02010600040101010101" pitchFamily="2" charset="-120"/>
                          <a:cs typeface="+mn-cs"/>
                        </a:rPr>
                        <a:t>依循佛光大學以「人文精神」及「書院精神」為依歸之「書院精神的現代實踐」的辦學目標</a:t>
                      </a:r>
                      <a:r>
                        <a:rPr lang="zh-TW" altLang="en-US" sz="2000" kern="1200" dirty="0">
                          <a:solidFill>
                            <a:schemeClr val="dk1"/>
                          </a:solidFill>
                          <a:effectLst/>
                          <a:latin typeface="Kaiti TC" panose="02010600040101010101" pitchFamily="2" charset="-120"/>
                          <a:ea typeface="Kaiti TC" panose="02010600040101010101" pitchFamily="2" charset="-120"/>
                          <a:cs typeface="+mn-cs"/>
                        </a:rPr>
                        <a:t>，加強學生</a:t>
                      </a:r>
                      <a:r>
                        <a:rPr lang="zh-TW" altLang="zh-TW" sz="2000" kern="1200" dirty="0">
                          <a:solidFill>
                            <a:schemeClr val="dk1"/>
                          </a:solidFill>
                          <a:effectLst/>
                          <a:latin typeface="Kaiti TC" panose="02010600040101010101" pitchFamily="2" charset="-120"/>
                          <a:ea typeface="Kaiti TC" panose="02010600040101010101" pitchFamily="2" charset="-120"/>
                          <a:cs typeface="+mn-cs"/>
                        </a:rPr>
                        <a:t>自主學習</a:t>
                      </a:r>
                      <a:r>
                        <a:rPr lang="zh-TW" altLang="en-US" sz="2000" kern="1200" dirty="0">
                          <a:solidFill>
                            <a:schemeClr val="dk1"/>
                          </a:solidFill>
                          <a:effectLst/>
                          <a:latin typeface="Kaiti TC" panose="02010600040101010101" pitchFamily="2" charset="-120"/>
                          <a:ea typeface="Kaiti TC" panose="02010600040101010101" pitchFamily="2" charset="-120"/>
                          <a:cs typeface="+mn-cs"/>
                        </a:rPr>
                        <a:t>、</a:t>
                      </a:r>
                      <a:r>
                        <a:rPr lang="zh-TW" altLang="zh-TW" sz="2000" kern="1200" dirty="0">
                          <a:solidFill>
                            <a:schemeClr val="dk1"/>
                          </a:solidFill>
                          <a:effectLst/>
                          <a:latin typeface="Kaiti TC" panose="02010600040101010101" pitchFamily="2" charset="-120"/>
                          <a:ea typeface="Kaiti TC" panose="02010600040101010101" pitchFamily="2" charset="-120"/>
                          <a:cs typeface="+mn-cs"/>
                        </a:rPr>
                        <a:t>品德教育</a:t>
                      </a:r>
                      <a:r>
                        <a:rPr lang="zh-TW" altLang="en-US" sz="2000" kern="1200" dirty="0">
                          <a:solidFill>
                            <a:schemeClr val="dk1"/>
                          </a:solidFill>
                          <a:effectLst/>
                          <a:latin typeface="Kaiti TC" panose="02010600040101010101" pitchFamily="2" charset="-120"/>
                          <a:ea typeface="Kaiti TC" panose="02010600040101010101" pitchFamily="2" charset="-120"/>
                          <a:cs typeface="+mn-cs"/>
                        </a:rPr>
                        <a:t>及</a:t>
                      </a:r>
                      <a:r>
                        <a:rPr lang="zh-TW" altLang="zh-TW" sz="2000" kern="1200" dirty="0">
                          <a:solidFill>
                            <a:schemeClr val="dk1"/>
                          </a:solidFill>
                          <a:effectLst/>
                          <a:latin typeface="Kaiti TC" panose="02010600040101010101" pitchFamily="2" charset="-120"/>
                          <a:ea typeface="Kaiti TC" panose="02010600040101010101" pitchFamily="2" charset="-120"/>
                          <a:cs typeface="+mn-cs"/>
                        </a:rPr>
                        <a:t>服務精神</a:t>
                      </a:r>
                      <a:r>
                        <a:rPr lang="zh-TW" altLang="en-US" sz="2000" kern="1200" dirty="0">
                          <a:solidFill>
                            <a:schemeClr val="dk1"/>
                          </a:solidFill>
                          <a:effectLst/>
                          <a:latin typeface="Kaiti TC" panose="02010600040101010101" pitchFamily="2" charset="-120"/>
                          <a:ea typeface="Kaiti TC" panose="02010600040101010101" pitchFamily="2" charset="-120"/>
                          <a:cs typeface="+mn-cs"/>
                        </a:rPr>
                        <a:t>，</a:t>
                      </a:r>
                      <a:r>
                        <a:rPr lang="zh-TW" altLang="zh-TW" sz="2000" kern="1200" dirty="0">
                          <a:solidFill>
                            <a:schemeClr val="dk1"/>
                          </a:solidFill>
                          <a:effectLst/>
                          <a:latin typeface="Kaiti TC" panose="02010600040101010101" pitchFamily="2" charset="-120"/>
                          <a:ea typeface="Kaiti TC" panose="02010600040101010101" pitchFamily="2" charset="-120"/>
                          <a:cs typeface="+mn-cs"/>
                        </a:rPr>
                        <a:t>培養學生待人以誠並能增進群己關係，啟發學生重新思考生命的價值以及三好四給精神之實踐，建構屬於佛大生的三好校園。</a:t>
                      </a:r>
                      <a:endParaRPr lang="zh-TW" altLang="en-US" sz="2000" dirty="0">
                        <a:latin typeface="Kaiti TC" panose="02010600040101010101" pitchFamily="2" charset="-120"/>
                        <a:ea typeface="Kaiti TC" panose="02010600040101010101" pitchFamily="2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zh-TW" sz="2000" dirty="0">
                          <a:latin typeface="Kaiti TC" panose="02010600040101010101" pitchFamily="2" charset="-120"/>
                          <a:ea typeface="Kaiti TC" panose="02010600040101010101" pitchFamily="2" charset="-120"/>
                        </a:rPr>
                        <a:t>經書院山長審核通過；主題應符合三生</a:t>
                      </a:r>
                      <a:r>
                        <a:rPr lang="en-US" altLang="zh-TW" sz="2000" dirty="0">
                          <a:latin typeface="Kaiti TC" panose="02010600040101010101" pitchFamily="2" charset="-120"/>
                          <a:ea typeface="Kaiti TC" panose="02010600040101010101" pitchFamily="2" charset="-120"/>
                        </a:rPr>
                        <a:t>(</a:t>
                      </a:r>
                      <a:r>
                        <a:rPr lang="zh-TW" altLang="zh-TW" sz="2000" dirty="0">
                          <a:latin typeface="Kaiti TC" panose="02010600040101010101" pitchFamily="2" charset="-120"/>
                          <a:ea typeface="Kaiti TC" panose="02010600040101010101" pitchFamily="2" charset="-120"/>
                        </a:rPr>
                        <a:t>生 活、生命、生涯</a:t>
                      </a:r>
                      <a:r>
                        <a:rPr lang="en-US" altLang="zh-TW" sz="2000" dirty="0">
                          <a:latin typeface="Kaiti TC" panose="02010600040101010101" pitchFamily="2" charset="-120"/>
                          <a:ea typeface="Kaiti TC" panose="02010600040101010101" pitchFamily="2" charset="-120"/>
                        </a:rPr>
                        <a:t>)</a:t>
                      </a:r>
                      <a:r>
                        <a:rPr lang="zh-TW" altLang="zh-TW" sz="2000" dirty="0">
                          <a:latin typeface="Kaiti TC" panose="02010600040101010101" pitchFamily="2" charset="-120"/>
                          <a:ea typeface="Kaiti TC" panose="02010600040101010101" pitchFamily="2" charset="-120"/>
                        </a:rPr>
                        <a:t>、三品</a:t>
                      </a:r>
                      <a:r>
                        <a:rPr lang="en-US" altLang="zh-TW" sz="2000" dirty="0">
                          <a:latin typeface="Kaiti TC" panose="02010600040101010101" pitchFamily="2" charset="-120"/>
                          <a:ea typeface="Kaiti TC" panose="02010600040101010101" pitchFamily="2" charset="-120"/>
                        </a:rPr>
                        <a:t>(</a:t>
                      </a:r>
                      <a:r>
                        <a:rPr lang="zh-TW" altLang="zh-TW" sz="2000" dirty="0">
                          <a:latin typeface="Kaiti TC" panose="02010600040101010101" pitchFamily="2" charset="-120"/>
                          <a:ea typeface="Kaiti TC" panose="02010600040101010101" pitchFamily="2" charset="-120"/>
                        </a:rPr>
                        <a:t>品質、品味、品德</a:t>
                      </a:r>
                      <a:r>
                        <a:rPr lang="en-US" altLang="zh-TW" sz="2000" dirty="0">
                          <a:latin typeface="Kaiti TC" panose="02010600040101010101" pitchFamily="2" charset="-120"/>
                          <a:ea typeface="Kaiti TC" panose="02010600040101010101" pitchFamily="2" charset="-120"/>
                        </a:rPr>
                        <a:t>)</a:t>
                      </a:r>
                      <a:r>
                        <a:rPr lang="zh-TW" altLang="zh-TW" sz="2000" dirty="0">
                          <a:latin typeface="Kaiti TC" panose="02010600040101010101" pitchFamily="2" charset="-120"/>
                          <a:ea typeface="Kaiti TC" panose="02010600040101010101" pitchFamily="2" charset="-120"/>
                        </a:rPr>
                        <a:t>、三好</a:t>
                      </a:r>
                      <a:r>
                        <a:rPr lang="en-US" altLang="zh-TW" sz="2000" dirty="0">
                          <a:latin typeface="Kaiti TC" panose="02010600040101010101" pitchFamily="2" charset="-120"/>
                          <a:ea typeface="Kaiti TC" panose="02010600040101010101" pitchFamily="2" charset="-120"/>
                        </a:rPr>
                        <a:t>(</a:t>
                      </a:r>
                      <a:r>
                        <a:rPr lang="zh-TW" altLang="zh-TW" sz="2000" dirty="0">
                          <a:latin typeface="Kaiti TC" panose="02010600040101010101" pitchFamily="2" charset="-120"/>
                          <a:ea typeface="Kaiti TC" panose="02010600040101010101" pitchFamily="2" charset="-120"/>
                        </a:rPr>
                        <a:t>做好事，說好話，存好 心</a:t>
                      </a:r>
                      <a:r>
                        <a:rPr lang="en-US" altLang="zh-TW" sz="2000" dirty="0">
                          <a:latin typeface="Kaiti TC" panose="02010600040101010101" pitchFamily="2" charset="-120"/>
                          <a:ea typeface="Kaiti TC" panose="02010600040101010101" pitchFamily="2" charset="-120"/>
                        </a:rPr>
                        <a:t>)</a:t>
                      </a:r>
                      <a:r>
                        <a:rPr lang="zh-TW" altLang="zh-TW" sz="2000" dirty="0">
                          <a:latin typeface="Kaiti TC" panose="02010600040101010101" pitchFamily="2" charset="-120"/>
                          <a:ea typeface="Kaiti TC" panose="02010600040101010101" pitchFamily="2" charset="-120"/>
                        </a:rPr>
                        <a:t>、四給</a:t>
                      </a:r>
                      <a:r>
                        <a:rPr lang="en-US" altLang="zh-TW" sz="2000" dirty="0">
                          <a:latin typeface="Kaiti TC" panose="02010600040101010101" pitchFamily="2" charset="-120"/>
                          <a:ea typeface="Kaiti TC" panose="02010600040101010101" pitchFamily="2" charset="-120"/>
                        </a:rPr>
                        <a:t>(</a:t>
                      </a:r>
                      <a:r>
                        <a:rPr lang="zh-TW" altLang="zh-TW" sz="2000" dirty="0">
                          <a:latin typeface="Kaiti TC" panose="02010600040101010101" pitchFamily="2" charset="-120"/>
                          <a:ea typeface="Kaiti TC" panose="02010600040101010101" pitchFamily="2" charset="-120"/>
                        </a:rPr>
                        <a:t>給人信心、給人歡喜、給人希望、給人方便</a:t>
                      </a:r>
                      <a:r>
                        <a:rPr lang="en-US" altLang="zh-TW" sz="2000" dirty="0">
                          <a:latin typeface="Kaiti TC" panose="02010600040101010101" pitchFamily="2" charset="-120"/>
                          <a:ea typeface="Kaiti TC" panose="02010600040101010101" pitchFamily="2" charset="-120"/>
                        </a:rPr>
                        <a:t>)</a:t>
                      </a:r>
                      <a:r>
                        <a:rPr lang="zh-TW" altLang="zh-TW" sz="2000" dirty="0">
                          <a:latin typeface="Kaiti TC" panose="02010600040101010101" pitchFamily="2" charset="-120"/>
                          <a:ea typeface="Kaiti TC" panose="02010600040101010101" pitchFamily="2" charset="-120"/>
                        </a:rPr>
                        <a:t>、各書院教育目標等。 活動內容可包含實作項目。</a:t>
                      </a:r>
                      <a:endParaRPr lang="zh-TW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30808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882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000" b="1" dirty="0"/>
              <a:t>1.</a:t>
            </a:r>
            <a:r>
              <a:rPr lang="zh-TW" altLang="en-US" sz="6000" b="1" dirty="0"/>
              <a:t>活動申請期間：</a:t>
            </a:r>
            <a:endParaRPr lang="zh-TW" altLang="en-US" sz="6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4800" dirty="0"/>
              <a:t>(1)</a:t>
            </a:r>
            <a:r>
              <a:rPr lang="zh-TW" altLang="en-US" sz="4800" dirty="0"/>
              <a:t>請主辦單位於活動</a:t>
            </a:r>
            <a:r>
              <a:rPr lang="zh-TW" altLang="en-US" sz="4800" b="1" dirty="0">
                <a:solidFill>
                  <a:srgbClr val="FF0000"/>
                </a:solidFill>
              </a:rPr>
              <a:t>前兩週</a:t>
            </a:r>
            <a:r>
              <a:rPr lang="zh-TW" altLang="en-US" sz="4800" dirty="0"/>
              <a:t>申請。</a:t>
            </a:r>
            <a:br>
              <a:rPr lang="zh-TW" altLang="en-US" sz="4800" dirty="0"/>
            </a:br>
            <a:r>
              <a:rPr lang="en-US" altLang="zh-TW" sz="4800" dirty="0"/>
              <a:t>(2)</a:t>
            </a:r>
            <a:r>
              <a:rPr lang="zh-TW" altLang="en-US" sz="4800" dirty="0"/>
              <a:t>期末考週</a:t>
            </a:r>
            <a:r>
              <a:rPr lang="zh-TW" altLang="en-US" sz="4800" b="1" dirty="0">
                <a:solidFill>
                  <a:srgbClr val="FF0000"/>
                </a:solidFill>
              </a:rPr>
              <a:t>前兩週</a:t>
            </a:r>
            <a:r>
              <a:rPr lang="zh-TW" altLang="en-US" sz="4800" dirty="0"/>
              <a:t>開始</a:t>
            </a:r>
            <a:r>
              <a:rPr lang="zh-TW" altLang="en-US" sz="4800" b="1" dirty="0">
                <a:solidFill>
                  <a:srgbClr val="FF0000"/>
                </a:solidFill>
              </a:rPr>
              <a:t>不予申請</a:t>
            </a:r>
            <a:r>
              <a:rPr lang="zh-TW" altLang="en-US" sz="4800" dirty="0"/>
              <a:t>認證通識涵養。</a:t>
            </a:r>
            <a:br>
              <a:rPr lang="zh-TW" altLang="en-US" sz="4800" dirty="0"/>
            </a:br>
            <a:r>
              <a:rPr lang="en-US" altLang="zh-TW" sz="4800" dirty="0"/>
              <a:t>(3)</a:t>
            </a:r>
            <a:r>
              <a:rPr lang="zh-TW" altLang="en-US" sz="4800" dirty="0"/>
              <a:t>通識中心於</a:t>
            </a:r>
            <a:r>
              <a:rPr lang="zh-TW" altLang="en-US" sz="4800" b="1" dirty="0">
                <a:solidFill>
                  <a:srgbClr val="FF0000"/>
                </a:solidFill>
              </a:rPr>
              <a:t>每週四</a:t>
            </a:r>
            <a:r>
              <a:rPr lang="zh-TW" altLang="en-US" sz="4800" dirty="0"/>
              <a:t>將場次公告於通識教育委員會網頁。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44203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7280" y="0"/>
            <a:ext cx="10058400" cy="1450757"/>
          </a:xfrm>
        </p:spPr>
        <p:txBody>
          <a:bodyPr>
            <a:normAutofit/>
          </a:bodyPr>
          <a:lstStyle/>
          <a:p>
            <a:r>
              <a:rPr lang="en-US" altLang="zh-TW" sz="6000" b="1" dirty="0"/>
              <a:t>2. </a:t>
            </a:r>
            <a:r>
              <a:rPr lang="zh-TW" altLang="en-US" sz="6000" b="1" dirty="0"/>
              <a:t>繳交申請文件：</a:t>
            </a:r>
            <a:endParaRPr lang="zh-TW" altLang="en-US" sz="6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29331" y="1812483"/>
            <a:ext cx="10058400" cy="4023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2800" dirty="0"/>
              <a:t>(1)</a:t>
            </a:r>
            <a:r>
              <a:rPr lang="zh-TW" altLang="en-US" sz="2800" dirty="0"/>
              <a:t>活動提案單：可至通識教育委員會網頁，路徑：表單下載→課程相關表單→通識涵養認證申請表。</a:t>
            </a:r>
          </a:p>
          <a:p>
            <a:pPr marL="0" indent="0">
              <a:buNone/>
            </a:pPr>
            <a:r>
              <a:rPr lang="en-US" altLang="zh-TW" sz="2800" dirty="0"/>
              <a:t>(2)</a:t>
            </a:r>
            <a:r>
              <a:rPr lang="zh-TW" altLang="en-US" sz="2800" dirty="0"/>
              <a:t>檢附資料：活動企劃書、講師資料</a:t>
            </a:r>
            <a:r>
              <a:rPr lang="en-US" altLang="zh-TW" sz="2800" dirty="0"/>
              <a:t>(</a:t>
            </a:r>
            <a:r>
              <a:rPr lang="zh-TW" altLang="en-US" sz="2800" dirty="0"/>
              <a:t>學經歷</a:t>
            </a:r>
            <a:r>
              <a:rPr lang="en-US" altLang="zh-TW" sz="2800" dirty="0"/>
              <a:t>)</a:t>
            </a:r>
            <a:r>
              <a:rPr lang="zh-TW" altLang="en-US" sz="2800" dirty="0"/>
              <a:t>、活動流程表等，作為審查認證資料。</a:t>
            </a:r>
          </a:p>
          <a:p>
            <a:pPr marL="0" indent="0">
              <a:buNone/>
            </a:pPr>
            <a:r>
              <a:rPr lang="en-US" altLang="zh-TW" sz="2800" b="1" dirty="0"/>
              <a:t>※</a:t>
            </a:r>
            <a:r>
              <a:rPr lang="zh-TW" altLang="en-US" sz="2800" dirty="0"/>
              <a:t>簽到表：限用通委會格式，</a:t>
            </a:r>
            <a:r>
              <a:rPr lang="en-US" altLang="zh-TW" sz="2800" dirty="0"/>
              <a:t>(</a:t>
            </a:r>
            <a:r>
              <a:rPr lang="zh-TW" altLang="en-US" sz="2800" dirty="0"/>
              <a:t>是否簽退由</a:t>
            </a:r>
            <a:r>
              <a:rPr lang="zh-TW" altLang="en-US" sz="2800" b="1" dirty="0">
                <a:solidFill>
                  <a:srgbClr val="FF0000"/>
                </a:solidFill>
              </a:rPr>
              <a:t>主辦單位</a:t>
            </a:r>
            <a:r>
              <a:rPr lang="zh-TW" altLang="en-US" sz="2800" dirty="0"/>
              <a:t>決定</a:t>
            </a:r>
            <a:r>
              <a:rPr lang="en-US" altLang="zh-TW" sz="2800" dirty="0"/>
              <a:t>)</a:t>
            </a:r>
            <a:r>
              <a:rPr lang="zh-TW" altLang="en-US" sz="2800" dirty="0"/>
              <a:t>。</a:t>
            </a:r>
          </a:p>
          <a:p>
            <a:pPr marL="0" indent="0">
              <a:buNone/>
            </a:pPr>
            <a:r>
              <a:rPr lang="en-US" altLang="zh-TW" sz="2800" dirty="0"/>
              <a:t>(3)</a:t>
            </a:r>
            <a:r>
              <a:rPr lang="zh-TW" altLang="en-US" sz="2800" dirty="0"/>
              <a:t>申請流程：申請單位活動負責人→申請單位主管</a:t>
            </a:r>
            <a:r>
              <a:rPr lang="en-US" altLang="zh-TW" sz="2800" dirty="0"/>
              <a:t>(</a:t>
            </a:r>
            <a:r>
              <a:rPr lang="zh-TW" altLang="en-US" sz="2800" dirty="0"/>
              <a:t>社團指導老師、院系主管</a:t>
            </a:r>
            <a:r>
              <a:rPr lang="en-US" altLang="zh-TW" sz="2800" dirty="0"/>
              <a:t>)</a:t>
            </a:r>
            <a:r>
              <a:rPr lang="zh-TW" altLang="en-US" sz="2800" dirty="0"/>
              <a:t> →審查單位負責人→審查單位主管</a:t>
            </a:r>
            <a:r>
              <a:rPr lang="en-US" altLang="zh-TW" sz="2800" dirty="0"/>
              <a:t>(</a:t>
            </a:r>
            <a:r>
              <a:rPr lang="zh-TW" altLang="en-US" sz="2800" dirty="0"/>
              <a:t>通委會主管、山長</a:t>
            </a:r>
            <a:r>
              <a:rPr lang="en-US" altLang="zh-TW" sz="2800" dirty="0"/>
              <a:t>)</a:t>
            </a:r>
            <a:r>
              <a:rPr lang="zh-TW" altLang="en-US" sz="2800" dirty="0"/>
              <a:t> →通委會網站公告。</a:t>
            </a:r>
          </a:p>
        </p:txBody>
      </p:sp>
    </p:spTree>
    <p:extLst>
      <p:ext uri="{BB962C8B-B14F-4D97-AF65-F5344CB8AC3E}">
        <p14:creationId xmlns:p14="http://schemas.microsoft.com/office/powerpoint/2010/main" val="2638301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000" b="1" dirty="0"/>
              <a:t>3.</a:t>
            </a:r>
            <a:r>
              <a:rPr lang="zh-TW" altLang="en-US" sz="6000" b="1" dirty="0"/>
              <a:t>提案單必填內容：</a:t>
            </a:r>
            <a:endParaRPr lang="zh-TW" altLang="en-US" sz="6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46561" y="1690688"/>
            <a:ext cx="11098877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3200" dirty="0"/>
              <a:t>(1)</a:t>
            </a:r>
            <a:r>
              <a:rPr lang="zh-TW" altLang="en-US" sz="3200" dirty="0"/>
              <a:t>認證場次：</a:t>
            </a:r>
            <a:r>
              <a:rPr lang="zh-TW" altLang="en-US" sz="3200" b="1" dirty="0"/>
              <a:t>每場次</a:t>
            </a:r>
            <a:r>
              <a:rPr lang="en-US" altLang="zh-TW" sz="3200" b="1" dirty="0"/>
              <a:t>2</a:t>
            </a:r>
            <a:r>
              <a:rPr lang="zh-TW" altLang="en-US" sz="3200" b="1" dirty="0"/>
              <a:t>小時，</a:t>
            </a:r>
            <a:r>
              <a:rPr lang="zh-TW" altLang="en-US" sz="3200" dirty="0"/>
              <a:t>系列活動</a:t>
            </a:r>
            <a:r>
              <a:rPr lang="zh-TW" altLang="en-US" sz="3200" b="1" dirty="0"/>
              <a:t>最多</a:t>
            </a:r>
            <a:r>
              <a:rPr lang="zh-TW" altLang="en-US" sz="3200" dirty="0"/>
              <a:t>認證</a:t>
            </a:r>
            <a:r>
              <a:rPr lang="zh-TW" altLang="en-US" sz="3200" b="1" dirty="0"/>
              <a:t>兩場</a:t>
            </a:r>
            <a:r>
              <a:rPr lang="zh-TW" altLang="en-US" sz="3200" dirty="0"/>
              <a:t>。</a:t>
            </a:r>
            <a:br>
              <a:rPr lang="zh-TW" altLang="en-US" sz="3200" dirty="0"/>
            </a:br>
            <a:r>
              <a:rPr lang="en-US" altLang="zh-TW" sz="3200" dirty="0"/>
              <a:t>(2)</a:t>
            </a:r>
            <a:r>
              <a:rPr lang="zh-TW" altLang="en-US" sz="3200" dirty="0"/>
              <a:t>主辦單位資料：請確實填寫</a:t>
            </a:r>
            <a:r>
              <a:rPr lang="zh-TW" altLang="en-US" sz="3200" b="1" dirty="0"/>
              <a:t>聯絡資訊</a:t>
            </a:r>
            <a:r>
              <a:rPr lang="zh-TW" altLang="en-US" sz="3200" dirty="0"/>
              <a:t>。</a:t>
            </a:r>
            <a:br>
              <a:rPr lang="zh-TW" altLang="en-US" sz="3200" dirty="0"/>
            </a:br>
            <a:r>
              <a:rPr lang="en-US" altLang="zh-TW" sz="3200" dirty="0"/>
              <a:t>(3)</a:t>
            </a:r>
            <a:r>
              <a:rPr lang="zh-TW" altLang="en-US" sz="3200" dirty="0"/>
              <a:t>報名方式：請說明是</a:t>
            </a:r>
            <a:r>
              <a:rPr lang="zh-TW" altLang="en-US" sz="3200" b="1" dirty="0"/>
              <a:t>限制人數</a:t>
            </a:r>
            <a:r>
              <a:rPr lang="zh-TW" altLang="en-US" sz="3200" dirty="0"/>
              <a:t>還是</a:t>
            </a:r>
            <a:r>
              <a:rPr lang="zh-TW" altLang="en-US" sz="3200" b="1" dirty="0"/>
              <a:t>額滿為止</a:t>
            </a:r>
            <a:r>
              <a:rPr lang="zh-TW" altLang="en-US" sz="3200" dirty="0"/>
              <a:t>，</a:t>
            </a:r>
            <a:r>
              <a:rPr lang="zh-TW" altLang="en-US" sz="3200" b="1" dirty="0"/>
              <a:t>線上報名者</a:t>
            </a:r>
            <a:r>
              <a:rPr lang="zh-TW" altLang="en-US" sz="3200" dirty="0"/>
              <a:t>，請附上</a:t>
            </a:r>
            <a:r>
              <a:rPr lang="zh-TW" altLang="en-US" sz="3200" b="1" dirty="0"/>
              <a:t>報名網址</a:t>
            </a:r>
            <a:r>
              <a:rPr lang="zh-TW" altLang="en-US" sz="3200" dirty="0"/>
              <a:t>。</a:t>
            </a:r>
            <a:br>
              <a:rPr lang="zh-TW" altLang="en-US" sz="3200" dirty="0"/>
            </a:br>
            <a:r>
              <a:rPr lang="en-US" altLang="zh-TW" sz="3200" dirty="0"/>
              <a:t>(4)</a:t>
            </a:r>
            <a:r>
              <a:rPr lang="zh-TW" altLang="en-US" sz="3200" dirty="0"/>
              <a:t>認證方式</a:t>
            </a:r>
            <a:r>
              <a:rPr lang="en-US" altLang="zh-TW" sz="3200" dirty="0"/>
              <a:t>(</a:t>
            </a:r>
            <a:r>
              <a:rPr lang="zh-TW" altLang="en-US" sz="3200" dirty="0"/>
              <a:t>心得報告或回饋表單</a:t>
            </a:r>
            <a:r>
              <a:rPr lang="en-US" altLang="zh-TW" sz="3200" dirty="0"/>
              <a:t>)</a:t>
            </a:r>
            <a:r>
              <a:rPr lang="zh-TW" altLang="en-US" sz="3200" dirty="0"/>
              <a:t>：申請單位填表時，主動勾選。</a:t>
            </a:r>
          </a:p>
        </p:txBody>
      </p:sp>
    </p:spTree>
    <p:extLst>
      <p:ext uri="{BB962C8B-B14F-4D97-AF65-F5344CB8AC3E}">
        <p14:creationId xmlns:p14="http://schemas.microsoft.com/office/powerpoint/2010/main" val="2908994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圓角矩形 10"/>
          <p:cNvSpPr/>
          <p:nvPr/>
        </p:nvSpPr>
        <p:spPr>
          <a:xfrm>
            <a:off x="5998736" y="232756"/>
            <a:ext cx="2136370" cy="646331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圓角矩形 9"/>
          <p:cNvSpPr/>
          <p:nvPr/>
        </p:nvSpPr>
        <p:spPr>
          <a:xfrm>
            <a:off x="166255" y="232756"/>
            <a:ext cx="2136370" cy="646331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251240" y="232756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範本：</a:t>
            </a:r>
            <a:endParaRPr lang="en-US" altLang="zh-TW" dirty="0"/>
          </a:p>
          <a:p>
            <a:r>
              <a:rPr lang="zh-TW" altLang="en-US" dirty="0"/>
              <a:t>通識涵養提案單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6064607" y="232756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範本：</a:t>
            </a:r>
            <a:endParaRPr lang="en-US" altLang="zh-TW" dirty="0"/>
          </a:p>
          <a:p>
            <a:r>
              <a:rPr lang="zh-TW" altLang="en-US" dirty="0"/>
              <a:t>通識涵養成果報告</a:t>
            </a:r>
          </a:p>
        </p:txBody>
      </p:sp>
      <p:sp>
        <p:nvSpPr>
          <p:cNvPr id="3" name="圓角矩形 2"/>
          <p:cNvSpPr/>
          <p:nvPr/>
        </p:nvSpPr>
        <p:spPr>
          <a:xfrm>
            <a:off x="773084" y="1180407"/>
            <a:ext cx="10540538" cy="8229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>
            <a:hlinkClick r:id="rId2" action="ppaction://hlinkfile"/>
          </p:cNvPr>
          <p:cNvPicPr>
            <a:picLocks noChangeAspect="1"/>
          </p:cNvPicPr>
          <p:nvPr/>
        </p:nvPicPr>
        <p:blipFill rotWithShape="1">
          <a:blip r:embed="rId3"/>
          <a:srcRect l="4424" t="16913" r="65194" b="7788"/>
          <a:stretch/>
        </p:blipFill>
        <p:spPr>
          <a:xfrm>
            <a:off x="615141" y="955963"/>
            <a:ext cx="3882044" cy="530352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l="35188" t="16731" r="34832" b="7440"/>
          <a:stretch/>
        </p:blipFill>
        <p:spPr>
          <a:xfrm>
            <a:off x="6683433" y="955963"/>
            <a:ext cx="3773978" cy="536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839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000" b="1" dirty="0"/>
              <a:t>4.</a:t>
            </a:r>
            <a:r>
              <a:rPr lang="zh-TW" altLang="en-US" sz="6000" b="1" dirty="0"/>
              <a:t>公告說明：</a:t>
            </a:r>
            <a:endParaRPr lang="zh-TW" altLang="en-US" sz="6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600" dirty="0"/>
              <a:t>(1)</a:t>
            </a:r>
            <a:r>
              <a:rPr lang="zh-TW" altLang="en-US" sz="3600" dirty="0"/>
              <a:t>經審核後，通識涵養場次於</a:t>
            </a:r>
            <a:r>
              <a:rPr lang="zh-TW" altLang="en-US" sz="3600" b="1" dirty="0">
                <a:solidFill>
                  <a:srgbClr val="FF0000"/>
                </a:solidFill>
              </a:rPr>
              <a:t>每週四</a:t>
            </a:r>
            <a:r>
              <a:rPr lang="zh-TW" altLang="en-US" sz="3600" dirty="0"/>
              <a:t>統一公告在通識教育委員會網頁。</a:t>
            </a:r>
            <a:br>
              <a:rPr lang="zh-TW" altLang="en-US" sz="3600" dirty="0"/>
            </a:br>
            <a:r>
              <a:rPr lang="en-US" altLang="zh-TW" sz="3600" dirty="0"/>
              <a:t>(2)</a:t>
            </a:r>
            <a:r>
              <a:rPr lang="zh-TW" altLang="en-US" sz="3600" dirty="0"/>
              <a:t>提案單</a:t>
            </a:r>
            <a:r>
              <a:rPr lang="zh-TW" altLang="en-US" sz="3600" b="1" dirty="0">
                <a:solidFill>
                  <a:srgbClr val="FF0000"/>
                </a:solidFill>
              </a:rPr>
              <a:t>資料不齊全</a:t>
            </a:r>
            <a:r>
              <a:rPr lang="zh-TW" altLang="en-US" sz="3600" dirty="0"/>
              <a:t>時，則不收件。</a:t>
            </a:r>
            <a:br>
              <a:rPr lang="zh-TW" altLang="en-US" sz="3600" dirty="0"/>
            </a:br>
            <a:r>
              <a:rPr lang="en-US" altLang="zh-TW" sz="3600" dirty="0"/>
              <a:t>(3)</a:t>
            </a:r>
            <a:r>
              <a:rPr lang="zh-TW" altLang="en-US" sz="3600" dirty="0"/>
              <a:t>公告場次資料是按照主辦單位提供，當資料主辦單位臨時作</a:t>
            </a:r>
            <a:r>
              <a:rPr lang="zh-TW" altLang="en-US" sz="3600" b="1" dirty="0">
                <a:solidFill>
                  <a:srgbClr val="FF0000"/>
                </a:solidFill>
              </a:rPr>
              <a:t>更改</a:t>
            </a:r>
            <a:r>
              <a:rPr lang="zh-TW" altLang="en-US" sz="3600" dirty="0"/>
              <a:t>時，請先行告知通識教育中心</a:t>
            </a:r>
            <a:r>
              <a:rPr lang="zh-TW" altLang="en-US" sz="3600" b="1" dirty="0">
                <a:solidFill>
                  <a:srgbClr val="FF0000"/>
                </a:solidFill>
              </a:rPr>
              <a:t>公告修正</a:t>
            </a:r>
            <a:r>
              <a:rPr lang="zh-TW" altLang="en-US" sz="3600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596177859"/>
      </p:ext>
    </p:extLst>
  </p:cSld>
  <p:clrMapOvr>
    <a:masterClrMapping/>
  </p:clrMapOvr>
</p:sld>
</file>

<file path=ppt/theme/theme1.xml><?xml version="1.0" encoding="utf-8"?>
<a:theme xmlns:a="http://schemas.openxmlformats.org/drawingml/2006/main" name="回顧">
  <a:themeElements>
    <a:clrScheme name="回顧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72</TotalTime>
  <Words>1018</Words>
  <Application>Microsoft Office PowerPoint</Application>
  <PresentationFormat>寬螢幕</PresentationFormat>
  <Paragraphs>37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6" baseType="lpstr">
      <vt:lpstr>Kaiti TC</vt:lpstr>
      <vt:lpstr>新細明體</vt:lpstr>
      <vt:lpstr>標楷體</vt:lpstr>
      <vt:lpstr>Calibri</vt:lpstr>
      <vt:lpstr>Calibri Light</vt:lpstr>
      <vt:lpstr>回顧</vt:lpstr>
      <vt:lpstr>通識涵養說明</vt:lpstr>
      <vt:lpstr>PowerPoint 簡報</vt:lpstr>
      <vt:lpstr>通識涵養(20場)</vt:lpstr>
      <vt:lpstr>通識涵養</vt:lpstr>
      <vt:lpstr>1.活動申請期間：</vt:lpstr>
      <vt:lpstr>2. 繳交申請文件：</vt:lpstr>
      <vt:lpstr>3.提案單必填內容：</vt:lpstr>
      <vt:lpstr>PowerPoint 簡報</vt:lpstr>
      <vt:lpstr>4.公告說明：</vt:lpstr>
      <vt:lpstr>5.活動結束後兩週內繳交資料：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通識涵養說明</dc:title>
  <dc:creator>盧慶雄</dc:creator>
  <cp:lastModifiedBy>fgu</cp:lastModifiedBy>
  <cp:revision>5</cp:revision>
  <dcterms:created xsi:type="dcterms:W3CDTF">2023-08-15T07:20:24Z</dcterms:created>
  <dcterms:modified xsi:type="dcterms:W3CDTF">2025-03-04T01:37:25Z</dcterms:modified>
</cp:coreProperties>
</file>